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23"/>
  </p:notesMasterIdLst>
  <p:handoutMasterIdLst>
    <p:handoutMasterId r:id="rId24"/>
  </p:handoutMasterIdLst>
  <p:sldIdLst>
    <p:sldId id="256" r:id="rId6"/>
    <p:sldId id="25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FF66"/>
    <a:srgbClr val="FFC000"/>
    <a:srgbClr val="CCECFF"/>
    <a:srgbClr val="99CCFF"/>
    <a:srgbClr val="CCFF99"/>
    <a:srgbClr val="95BACD"/>
    <a:srgbClr val="128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97140" autoAdjust="0"/>
  </p:normalViewPr>
  <p:slideViewPr>
    <p:cSldViewPr snapToGrid="0">
      <p:cViewPr varScale="1">
        <p:scale>
          <a:sx n="114" d="100"/>
          <a:sy n="114" d="100"/>
        </p:scale>
        <p:origin x="-534" y="-96"/>
      </p:cViewPr>
      <p:guideLst>
        <p:guide orient="horz"/>
        <p:guide pos="6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7/28/2014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OS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Operating System Lab-in-a-Box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2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Monolithic has better performance in general</a:t>
            </a:r>
          </a:p>
          <a:p>
            <a:r>
              <a:rPr lang="en-GB" dirty="0" smtClean="0"/>
              <a:t>Microkernels has better modularity and extensibility</a:t>
            </a:r>
          </a:p>
          <a:p>
            <a:pPr lvl="1"/>
            <a:r>
              <a:rPr lang="en-GB" dirty="0" smtClean="0"/>
              <a:t>Price for switching between modes is high</a:t>
            </a:r>
          </a:p>
          <a:p>
            <a:endParaRPr lang="en-GB" dirty="0"/>
          </a:p>
          <a:p>
            <a:r>
              <a:rPr lang="en-GB" dirty="0" smtClean="0"/>
              <a:t>Modern </a:t>
            </a:r>
            <a:r>
              <a:rPr lang="en-GB" dirty="0" err="1" smtClean="0"/>
              <a:t>OSes</a:t>
            </a:r>
            <a:r>
              <a:rPr lang="en-GB" dirty="0" smtClean="0"/>
              <a:t> (most commercial) adopt a hybrid approach</a:t>
            </a:r>
          </a:p>
          <a:p>
            <a:pPr lvl="1"/>
            <a:r>
              <a:rPr lang="en-GB" dirty="0" smtClean="0"/>
              <a:t>The kernel is kept as small as possible</a:t>
            </a:r>
          </a:p>
          <a:p>
            <a:pPr lvl="1"/>
            <a:r>
              <a:rPr lang="en-GB" dirty="0" smtClean="0"/>
              <a:t>But most </a:t>
            </a:r>
            <a:r>
              <a:rPr lang="en-GB" dirty="0"/>
              <a:t>servers are in the privileged kernel </a:t>
            </a:r>
            <a:r>
              <a:rPr lang="en-GB" dirty="0" smtClean="0"/>
              <a:t>space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Windows NT</a:t>
            </a:r>
          </a:p>
          <a:p>
            <a:pPr lvl="1"/>
            <a:r>
              <a:rPr lang="en-GB" dirty="0" smtClean="0"/>
              <a:t>XNU (OS X)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OS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403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Network operating system</a:t>
            </a:r>
          </a:p>
          <a:p>
            <a:pPr lvl="1"/>
            <a:r>
              <a:rPr lang="en-GB" dirty="0" smtClean="0"/>
              <a:t>OS for computer networks</a:t>
            </a:r>
          </a:p>
          <a:p>
            <a:pPr lvl="1"/>
            <a:r>
              <a:rPr lang="en-GB" dirty="0" smtClean="0"/>
              <a:t>Allows and facilitates shared file and hardware access</a:t>
            </a:r>
          </a:p>
          <a:p>
            <a:pPr lvl="1"/>
            <a:r>
              <a:rPr lang="en-GB" dirty="0" smtClean="0"/>
              <a:t>For a local area network (commonly seen in an organization)</a:t>
            </a:r>
          </a:p>
          <a:p>
            <a:pPr lvl="1"/>
            <a:r>
              <a:rPr lang="en-GB" dirty="0" smtClean="0"/>
              <a:t>More features than the single computer OS: more communication</a:t>
            </a:r>
          </a:p>
          <a:p>
            <a:pPr lvl="1"/>
            <a:r>
              <a:rPr lang="en-GB" dirty="0" smtClean="0"/>
              <a:t>Routers OS (Cisco IOS)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Peer-to-peer</a:t>
            </a:r>
          </a:p>
          <a:p>
            <a:pPr lvl="2"/>
            <a:r>
              <a:rPr lang="en-GB" dirty="0" smtClean="0"/>
              <a:t>Master and slave network</a:t>
            </a:r>
          </a:p>
          <a:p>
            <a:pPr lvl="2"/>
            <a:r>
              <a:rPr lang="en-GB" dirty="0" smtClean="0"/>
              <a:t>Structure Depends on the topology of the network</a:t>
            </a:r>
            <a:endParaRPr lang="en-GB" dirty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</a:t>
            </a:r>
            <a:r>
              <a:rPr lang="en-GB" dirty="0" err="1" smtClean="0"/>
              <a:t>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227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Distributed Operating Systems</a:t>
            </a:r>
          </a:p>
          <a:p>
            <a:pPr lvl="1"/>
            <a:r>
              <a:rPr lang="en-GB" dirty="0" smtClean="0"/>
              <a:t>Each node carries a “</a:t>
            </a:r>
            <a:r>
              <a:rPr lang="en-US" dirty="0" err="1"/>
              <a:t>Horcrux</a:t>
            </a:r>
            <a:r>
              <a:rPr lang="en-US" dirty="0"/>
              <a:t> </a:t>
            </a:r>
            <a:r>
              <a:rPr lang="en-GB" dirty="0" smtClean="0"/>
              <a:t>” – microkernel plus service components that coordinates with other nodes</a:t>
            </a:r>
          </a:p>
          <a:p>
            <a:pPr lvl="1"/>
            <a:r>
              <a:rPr lang="en-GB" dirty="0" smtClean="0"/>
              <a:t>Work collectively to fulfil all functions of an OS</a:t>
            </a:r>
          </a:p>
          <a:p>
            <a:pPr lvl="1"/>
            <a:r>
              <a:rPr lang="en-GB" dirty="0" smtClean="0"/>
              <a:t>Single node has full access to all system resources</a:t>
            </a:r>
          </a:p>
          <a:p>
            <a:pPr lvl="2"/>
            <a:r>
              <a:rPr lang="en-GB" dirty="0" smtClean="0"/>
              <a:t>Complicated scheduling and parallelism</a:t>
            </a:r>
          </a:p>
          <a:p>
            <a:pPr lvl="2"/>
            <a:r>
              <a:rPr lang="en-GB" dirty="0" smtClean="0"/>
              <a:t>User may not be aware of which specific node is executing the program or where </a:t>
            </a:r>
            <a:r>
              <a:rPr lang="en-GB" dirty="0" smtClean="0"/>
              <a:t>the </a:t>
            </a:r>
            <a:r>
              <a:rPr lang="en-GB" dirty="0" smtClean="0"/>
              <a:t>physical location of the </a:t>
            </a:r>
            <a:r>
              <a:rPr lang="en-GB" dirty="0" smtClean="0"/>
              <a:t>file is </a:t>
            </a:r>
            <a:r>
              <a:rPr lang="en-GB" dirty="0" smtClean="0"/>
              <a:t>– all automatically </a:t>
            </a:r>
            <a:r>
              <a:rPr lang="en-GB" dirty="0" smtClean="0"/>
              <a:t>handled by </a:t>
            </a:r>
            <a:r>
              <a:rPr lang="en-GB" dirty="0" smtClean="0"/>
              <a:t>the OS</a:t>
            </a:r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</a:t>
            </a:r>
            <a:r>
              <a:rPr lang="en-GB" dirty="0" err="1" smtClean="0"/>
              <a:t>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02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RTOS</a:t>
            </a:r>
          </a:p>
          <a:p>
            <a:pPr lvl="1"/>
            <a:r>
              <a:rPr lang="en-GB" dirty="0" smtClean="0"/>
              <a:t>Real-time operating system dedicated to meet timing constrains</a:t>
            </a:r>
          </a:p>
          <a:p>
            <a:pPr lvl="1"/>
            <a:r>
              <a:rPr lang="en-GB" dirty="0" smtClean="0"/>
              <a:t>Two types: hard real-time (ensures the critical task to be completed on time) and soft real-time (if deadline not met, still worth finishing the task)</a:t>
            </a:r>
          </a:p>
          <a:p>
            <a:pPr lvl="1"/>
            <a:r>
              <a:rPr lang="en-GB" dirty="0" smtClean="0"/>
              <a:t>Industrial applications: robots, aircraft control …</a:t>
            </a:r>
          </a:p>
          <a:p>
            <a:pPr lvl="1"/>
            <a:r>
              <a:rPr lang="en-GB" dirty="0" smtClean="0"/>
              <a:t>Key design requirements: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Predictability and </a:t>
            </a:r>
            <a:r>
              <a:rPr lang="en-GB" dirty="0" smtClean="0">
                <a:solidFill>
                  <a:srgbClr val="FF0000"/>
                </a:solidFill>
              </a:rPr>
              <a:t>determinism</a:t>
            </a:r>
            <a:endParaRPr lang="en-US" dirty="0" smtClean="0"/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 smtClean="0"/>
              <a:t>Speed </a:t>
            </a:r>
            <a:r>
              <a:rPr lang="en-GB" dirty="0" smtClean="0"/>
              <a:t>is practically </a:t>
            </a:r>
            <a:r>
              <a:rPr lang="en-GB" dirty="0" smtClean="0"/>
              <a:t>important. Usually </a:t>
            </a:r>
            <a:r>
              <a:rPr lang="en-GB" dirty="0" smtClean="0"/>
              <a:t>achieved by simplified OS design and sometimes traded off for predictability and determinism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 smtClean="0"/>
              <a:t>Responsiveness and user control: do the right thing fast enough and priorities can be dynamically adjusted by users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GB" dirty="0" smtClean="0"/>
              <a:t>Fail-safety:  sometimes simply shutting down everything may not be a good option</a:t>
            </a:r>
          </a:p>
          <a:p>
            <a:pPr lvl="4">
              <a:buFont typeface="Wingdings" panose="05000000000000000000" pitchFamily="2" charset="2"/>
              <a:buChar char="§"/>
            </a:pPr>
            <a:r>
              <a:rPr lang="en-GB" dirty="0" smtClean="0"/>
              <a:t>Demands advanced scheduling and memory allocation</a:t>
            </a:r>
          </a:p>
          <a:p>
            <a:pPr lvl="5">
              <a:buFont typeface="Wingdings" panose="05000000000000000000" pitchFamily="2" charset="2"/>
              <a:buChar char="§"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Types of </a:t>
            </a:r>
            <a:r>
              <a:rPr lang="en-GB" dirty="0" err="1" smtClean="0"/>
              <a:t>OSes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58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RTOS and EOS </a:t>
            </a:r>
            <a:r>
              <a:rPr lang="en-GB" dirty="0" smtClean="0"/>
              <a:t>are not </a:t>
            </a:r>
            <a:r>
              <a:rPr lang="en-GB" dirty="0" smtClean="0"/>
              <a:t>exactly the same </a:t>
            </a:r>
            <a:r>
              <a:rPr lang="en-GB" dirty="0" smtClean="0"/>
              <a:t>thing, </a:t>
            </a:r>
            <a:r>
              <a:rPr lang="en-GB" dirty="0" smtClean="0"/>
              <a:t>but most </a:t>
            </a:r>
            <a:r>
              <a:rPr lang="en-GB" dirty="0" err="1" smtClean="0"/>
              <a:t>EOSes</a:t>
            </a:r>
            <a:r>
              <a:rPr lang="en-GB" dirty="0" smtClean="0"/>
              <a:t> are </a:t>
            </a:r>
            <a:r>
              <a:rPr lang="en-GB" dirty="0" err="1" smtClean="0"/>
              <a:t>RTOSes</a:t>
            </a:r>
            <a:r>
              <a:rPr lang="en-GB" dirty="0" smtClean="0"/>
              <a:t>, </a:t>
            </a:r>
            <a:r>
              <a:rPr lang="en-GB" dirty="0" smtClean="0"/>
              <a:t>and aim at meeting </a:t>
            </a:r>
            <a:r>
              <a:rPr lang="en-GB" dirty="0" smtClean="0"/>
              <a:t>the same </a:t>
            </a:r>
            <a:r>
              <a:rPr lang="en-GB" dirty="0" smtClean="0"/>
              <a:t>timing </a:t>
            </a:r>
            <a:r>
              <a:rPr lang="en-GB" dirty="0" smtClean="0"/>
              <a:t>constrains, therefore </a:t>
            </a:r>
            <a:r>
              <a:rPr lang="en-GB" dirty="0" smtClean="0"/>
              <a:t>interchangeable for the course.</a:t>
            </a:r>
          </a:p>
          <a:p>
            <a:r>
              <a:rPr lang="en-GB" dirty="0" smtClean="0"/>
              <a:t>Predictability and determinism again</a:t>
            </a:r>
          </a:p>
          <a:p>
            <a:pPr lvl="1"/>
            <a:r>
              <a:rPr lang="en-GB" dirty="0" smtClean="0"/>
              <a:t>Major scheduling algorithms based on predicting the upper bound of the execution time</a:t>
            </a:r>
          </a:p>
          <a:p>
            <a:pPr lvl="1"/>
            <a:r>
              <a:rPr lang="en-GB" dirty="0" smtClean="0"/>
              <a:t>Interrupts</a:t>
            </a:r>
          </a:p>
          <a:p>
            <a:r>
              <a:rPr lang="en-GB" dirty="0" smtClean="0"/>
              <a:t>“Real-Time”</a:t>
            </a:r>
          </a:p>
          <a:p>
            <a:pPr lvl="1"/>
            <a:r>
              <a:rPr lang="en-GB" dirty="0" smtClean="0"/>
              <a:t>Unified understanding of the deadline</a:t>
            </a:r>
            <a:endParaRPr lang="en-US" dirty="0" smtClean="0"/>
          </a:p>
          <a:p>
            <a:pPr lvl="1"/>
            <a:r>
              <a:rPr lang="en-GB" dirty="0" smtClean="0"/>
              <a:t>Precise time services: TAI, UTC</a:t>
            </a:r>
          </a:p>
          <a:p>
            <a:r>
              <a:rPr lang="en-GB" dirty="0" smtClean="0"/>
              <a:t>Fast, everything sits on the real-time kernel, even device driver</a:t>
            </a:r>
          </a:p>
          <a:p>
            <a:r>
              <a:rPr lang="en-GB" dirty="0" smtClean="0"/>
              <a:t>What might not be important?</a:t>
            </a:r>
          </a:p>
          <a:p>
            <a:pPr lvl="1"/>
            <a:r>
              <a:rPr lang="en-GB" dirty="0" smtClean="0"/>
              <a:t>GUI? </a:t>
            </a:r>
          </a:p>
          <a:p>
            <a:pPr lvl="1"/>
            <a:r>
              <a:rPr lang="en-GB" dirty="0" smtClean="0"/>
              <a:t>Security? Depends on the application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Embedded Operating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71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Super-Loop is straightforward to implement and fits the computational model of ES</a:t>
            </a:r>
          </a:p>
          <a:p>
            <a:pPr lvl="1"/>
            <a:r>
              <a:rPr lang="en-GB" dirty="0" smtClean="0"/>
              <a:t>Depends on lengthy interrupt service routine (ISR)</a:t>
            </a:r>
          </a:p>
          <a:p>
            <a:pPr lvl="1"/>
            <a:r>
              <a:rPr lang="en-GB" dirty="0" smtClean="0"/>
              <a:t>Needs to keep the synchronization between ISRs</a:t>
            </a:r>
          </a:p>
          <a:p>
            <a:pPr lvl="1"/>
            <a:r>
              <a:rPr lang="en-GB" dirty="0" smtClean="0"/>
              <a:t>Poor predictability (nested ISRs) and extensibility</a:t>
            </a:r>
          </a:p>
          <a:p>
            <a:pPr lvl="1"/>
            <a:r>
              <a:rPr lang="en-GB" dirty="0" smtClean="0"/>
              <a:t>Change of the ISR or the Super-Loop ripple through entire system</a:t>
            </a:r>
          </a:p>
          <a:p>
            <a:r>
              <a:rPr lang="en-GB" dirty="0" smtClean="0"/>
              <a:t>RTOS: all computation requests are encapsulated into tasks and scheduled based on the demand</a:t>
            </a:r>
          </a:p>
          <a:p>
            <a:pPr lvl="1"/>
            <a:r>
              <a:rPr lang="en-GB" dirty="0" smtClean="0"/>
              <a:t>Better program flow and event response</a:t>
            </a:r>
          </a:p>
          <a:p>
            <a:pPr lvl="1"/>
            <a:r>
              <a:rPr lang="en-GB" dirty="0" smtClean="0"/>
              <a:t>(Illusionary) multitasking</a:t>
            </a:r>
          </a:p>
          <a:p>
            <a:pPr lvl="1"/>
            <a:r>
              <a:rPr lang="en-GB" dirty="0" smtClean="0"/>
              <a:t>Concise ISRs thus deterministic</a:t>
            </a:r>
          </a:p>
          <a:p>
            <a:pPr lvl="1"/>
            <a:r>
              <a:rPr lang="en-GB" dirty="0" smtClean="0"/>
              <a:t>Better communication</a:t>
            </a:r>
          </a:p>
          <a:p>
            <a:pPr lvl="1"/>
            <a:r>
              <a:rPr lang="en-GB" dirty="0" smtClean="0"/>
              <a:t>Better resource management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RTOS on Embedded System </a:t>
            </a:r>
            <a:r>
              <a:rPr lang="en-GB" dirty="0" smtClean="0"/>
              <a:t>vs. </a:t>
            </a:r>
            <a:r>
              <a:rPr lang="en-GB" dirty="0" smtClean="0"/>
              <a:t>Super Loop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926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Keil RTX</a:t>
            </a:r>
          </a:p>
          <a:p>
            <a:pPr lvl="1"/>
            <a:r>
              <a:rPr lang="en-GB" dirty="0" smtClean="0"/>
              <a:t>Support ARM Cortex-M cores</a:t>
            </a:r>
          </a:p>
          <a:p>
            <a:pPr lvl="1"/>
            <a:r>
              <a:rPr lang="en-GB" dirty="0" smtClean="0"/>
              <a:t>Well-rounded RTOS for ES</a:t>
            </a:r>
          </a:p>
          <a:p>
            <a:pPr lvl="1"/>
            <a:r>
              <a:rPr lang="en-GB" dirty="0" smtClean="0"/>
              <a:t>Scheduler/ </a:t>
            </a:r>
            <a:r>
              <a:rPr lang="en-GB" dirty="0" err="1" smtClean="0"/>
              <a:t>Mutex</a:t>
            </a:r>
            <a:r>
              <a:rPr lang="en-GB" dirty="0" smtClean="0"/>
              <a:t>/ Event/ Semaphore/ Mailbox…</a:t>
            </a:r>
          </a:p>
          <a:p>
            <a:pPr marL="538162" lvl="1" indent="0">
              <a:buNone/>
            </a:pPr>
            <a:endParaRPr lang="en-GB" dirty="0" smtClean="0"/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CMSIS-RTOS API</a:t>
            </a:r>
          </a:p>
          <a:p>
            <a:pPr lvl="1"/>
            <a:r>
              <a:rPr lang="en-GB" dirty="0" smtClean="0"/>
              <a:t>Generic RTOS interface</a:t>
            </a:r>
          </a:p>
          <a:p>
            <a:pPr lvl="1"/>
            <a:r>
              <a:rPr lang="en-GB" dirty="0" smtClean="0"/>
              <a:t>CMSIS RTOS for ST is based on Keil RTX</a:t>
            </a:r>
          </a:p>
          <a:p>
            <a:pPr lvl="1"/>
            <a:r>
              <a:rPr lang="en-GB" dirty="0" smtClean="0"/>
              <a:t>Utilise some Cortex-M instructions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26" name="Picture 2" descr="C:\Users\rangua01\Desktop\rtxmain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267" y="826418"/>
            <a:ext cx="4762500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13295" y="2855243"/>
            <a:ext cx="4538444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RTX Structure</a:t>
            </a:r>
            <a:endParaRPr lang="en-US" sz="1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RTOS for </a:t>
            </a:r>
            <a:r>
              <a:rPr lang="en-GB" smtClean="0"/>
              <a:t>This Course</a:t>
            </a:r>
            <a:endParaRPr lang="en-US" dirty="0"/>
          </a:p>
        </p:txBody>
      </p:sp>
      <p:pic>
        <p:nvPicPr>
          <p:cNvPr id="1027" name="Picture 3" descr="C:\Users\rangua01\Desktop\API_Struc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359" y="3461038"/>
            <a:ext cx="3388315" cy="234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913294" y="5802056"/>
            <a:ext cx="4538444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CMSIS-RTOS API Structure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219203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Processes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1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Course overview</a:t>
            </a:r>
          </a:p>
          <a:p>
            <a:r>
              <a:rPr lang="en-GB" dirty="0" smtClean="0"/>
              <a:t>Brief history of </a:t>
            </a:r>
            <a:r>
              <a:rPr lang="en-GB" dirty="0" smtClean="0"/>
              <a:t>computers </a:t>
            </a:r>
            <a:r>
              <a:rPr lang="en-GB" dirty="0" smtClean="0"/>
              <a:t>and </a:t>
            </a:r>
            <a:r>
              <a:rPr lang="en-GB" dirty="0" smtClean="0"/>
              <a:t>OS</a:t>
            </a:r>
            <a:endParaRPr lang="en-GB" dirty="0" smtClean="0"/>
          </a:p>
          <a:p>
            <a:r>
              <a:rPr lang="en-GB" dirty="0" smtClean="0"/>
              <a:t>Why </a:t>
            </a:r>
            <a:r>
              <a:rPr lang="en-GB" dirty="0" smtClean="0"/>
              <a:t>OS?</a:t>
            </a:r>
            <a:endParaRPr lang="en-GB" dirty="0" smtClean="0"/>
          </a:p>
          <a:p>
            <a:pPr lvl="1"/>
            <a:r>
              <a:rPr lang="en-GB" dirty="0" smtClean="0"/>
              <a:t>Abstraction</a:t>
            </a:r>
          </a:p>
          <a:p>
            <a:pPr lvl="1"/>
            <a:r>
              <a:rPr lang="en-GB" dirty="0" smtClean="0"/>
              <a:t>Resource manager</a:t>
            </a:r>
          </a:p>
          <a:p>
            <a:endParaRPr lang="en-US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Previous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5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49463" y="974778"/>
            <a:ext cx="5173296" cy="5225495"/>
          </a:xfrm>
        </p:spPr>
        <p:txBody>
          <a:bodyPr/>
          <a:lstStyle/>
          <a:p>
            <a:r>
              <a:rPr lang="en-GB" dirty="0" smtClean="0"/>
              <a:t>Processes management</a:t>
            </a:r>
          </a:p>
          <a:p>
            <a:pPr lvl="1"/>
            <a:r>
              <a:rPr lang="en-GB" dirty="0" smtClean="0"/>
              <a:t>How to run a program?</a:t>
            </a:r>
          </a:p>
          <a:p>
            <a:pPr lvl="1"/>
            <a:r>
              <a:rPr lang="en-GB" dirty="0" smtClean="0"/>
              <a:t>How to allocate resources?</a:t>
            </a:r>
          </a:p>
          <a:p>
            <a:r>
              <a:rPr lang="en-GB" dirty="0" smtClean="0"/>
              <a:t>Memory management</a:t>
            </a:r>
          </a:p>
          <a:p>
            <a:pPr lvl="1"/>
            <a:r>
              <a:rPr lang="en-GB" dirty="0" smtClean="0"/>
              <a:t>Memory allocation</a:t>
            </a:r>
          </a:p>
          <a:p>
            <a:pPr lvl="1"/>
            <a:r>
              <a:rPr lang="en-GB" dirty="0" smtClean="0"/>
              <a:t>Protection</a:t>
            </a:r>
          </a:p>
          <a:p>
            <a:pPr lvl="1"/>
            <a:r>
              <a:rPr lang="en-GB" dirty="0" smtClean="0"/>
              <a:t>Virtual memory</a:t>
            </a:r>
          </a:p>
          <a:p>
            <a:r>
              <a:rPr lang="en-GB" dirty="0" smtClean="0"/>
              <a:t>File systems</a:t>
            </a:r>
          </a:p>
          <a:p>
            <a:pPr lvl="1"/>
            <a:r>
              <a:rPr lang="en-GB" dirty="0" smtClean="0"/>
              <a:t>Secondary storage</a:t>
            </a:r>
          </a:p>
          <a:p>
            <a:r>
              <a:rPr lang="en-GB" dirty="0" smtClean="0"/>
              <a:t>I/O</a:t>
            </a:r>
          </a:p>
          <a:p>
            <a:pPr lvl="1"/>
            <a:r>
              <a:rPr lang="en-GB" dirty="0" smtClean="0"/>
              <a:t>Device Drivers</a:t>
            </a:r>
          </a:p>
          <a:p>
            <a:r>
              <a:rPr lang="en-GB" dirty="0" smtClean="0"/>
              <a:t>Network</a:t>
            </a:r>
          </a:p>
          <a:p>
            <a:r>
              <a:rPr lang="en-GB" dirty="0" smtClean="0"/>
              <a:t>Security</a:t>
            </a:r>
          </a:p>
          <a:p>
            <a:r>
              <a:rPr lang="en-GB" dirty="0" smtClean="0"/>
              <a:t>GUI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OS Components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deals with various kind of activities – process</a:t>
            </a:r>
          </a:p>
          <a:p>
            <a:pPr lvl="1"/>
            <a:r>
              <a:rPr lang="en-GB" dirty="0" smtClean="0"/>
              <a:t>User applications and system applications</a:t>
            </a:r>
          </a:p>
          <a:p>
            <a:pPr lvl="1"/>
            <a:r>
              <a:rPr lang="en-GB" dirty="0" smtClean="0"/>
              <a:t>Abstracted as process - all the execution context</a:t>
            </a:r>
          </a:p>
          <a:p>
            <a:pPr lvl="1"/>
            <a:r>
              <a:rPr lang="en-GB" dirty="0" smtClean="0"/>
              <a:t>An instance of a running program – possible to have multiple processes running the same program at the same time</a:t>
            </a:r>
          </a:p>
          <a:p>
            <a:pPr lvl="1"/>
            <a:r>
              <a:rPr lang="en-GB" dirty="0" smtClean="0"/>
              <a:t>Independent memory space</a:t>
            </a:r>
          </a:p>
          <a:p>
            <a:pPr lvl="1"/>
            <a:r>
              <a:rPr lang="en-GB" dirty="0" smtClean="0"/>
              <a:t>Creation and destruction</a:t>
            </a:r>
          </a:p>
          <a:p>
            <a:pPr lvl="1"/>
            <a:r>
              <a:rPr lang="en-GB" dirty="0" smtClean="0"/>
              <a:t>Schedule</a:t>
            </a:r>
          </a:p>
          <a:p>
            <a:pPr lvl="1"/>
            <a:r>
              <a:rPr lang="en-GB" dirty="0" smtClean="0"/>
              <a:t>Communication</a:t>
            </a:r>
          </a:p>
          <a:p>
            <a:pPr lvl="1"/>
            <a:r>
              <a:rPr lang="en-GB" dirty="0" smtClean="0"/>
              <a:t>Concurrency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32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How to organize processes’ memory</a:t>
            </a:r>
          </a:p>
          <a:p>
            <a:pPr lvl="1"/>
            <a:r>
              <a:rPr lang="en-GB" dirty="0" smtClean="0"/>
              <a:t>Programs are stored in the memory</a:t>
            </a:r>
          </a:p>
          <a:p>
            <a:pPr lvl="1"/>
            <a:r>
              <a:rPr lang="en-GB" dirty="0" smtClean="0"/>
              <a:t>Data as well</a:t>
            </a:r>
          </a:p>
          <a:p>
            <a:pPr lvl="1"/>
            <a:r>
              <a:rPr lang="en-GB" dirty="0" smtClean="0"/>
              <a:t>Multiprogramming supports</a:t>
            </a:r>
          </a:p>
          <a:p>
            <a:pPr lvl="1"/>
            <a:r>
              <a:rPr lang="en-GB" dirty="0" smtClean="0"/>
              <a:t>Sharing data between processes</a:t>
            </a:r>
          </a:p>
          <a:p>
            <a:pPr lvl="1"/>
            <a:r>
              <a:rPr lang="en-GB" dirty="0" smtClean="0"/>
              <a:t>Pages</a:t>
            </a:r>
          </a:p>
          <a:p>
            <a:pPr lvl="1"/>
            <a:r>
              <a:rPr lang="en-GB" dirty="0" smtClean="0"/>
              <a:t>Virtual memory – use the secondary memory, RAM as a cache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65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File – an abstraction of a bulk of information</a:t>
            </a:r>
          </a:p>
          <a:p>
            <a:pPr lvl="1"/>
            <a:r>
              <a:rPr lang="en-GB" dirty="0" smtClean="0"/>
              <a:t>Secondary storage</a:t>
            </a:r>
          </a:p>
          <a:p>
            <a:pPr lvl="1"/>
            <a:r>
              <a:rPr lang="en-GB" dirty="0" smtClean="0"/>
              <a:t>Standard operations such as create, delete, copy and paste</a:t>
            </a:r>
          </a:p>
          <a:p>
            <a:pPr lvl="1"/>
            <a:r>
              <a:rPr lang="en-GB" dirty="0" smtClean="0"/>
              <a:t>Advanced, searching, backup and so on</a:t>
            </a:r>
          </a:p>
          <a:p>
            <a:endParaRPr lang="en-GB" dirty="0" smtClean="0"/>
          </a:p>
          <a:p>
            <a:r>
              <a:rPr lang="en-GB" dirty="0" smtClean="0"/>
              <a:t>I/O</a:t>
            </a:r>
          </a:p>
          <a:p>
            <a:pPr lvl="1"/>
            <a:r>
              <a:rPr lang="en-GB" dirty="0" smtClean="0"/>
              <a:t>As shown in the previous example</a:t>
            </a:r>
          </a:p>
          <a:p>
            <a:pPr lvl="1"/>
            <a:r>
              <a:rPr lang="en-GB" dirty="0" smtClean="0"/>
              <a:t>Requires device-specific knowledge</a:t>
            </a:r>
          </a:p>
          <a:p>
            <a:pPr lvl="1"/>
            <a:r>
              <a:rPr lang="en-GB" dirty="0" smtClean="0"/>
              <a:t>Device drivers and standard interface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Files and I/O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715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Different components interact with each other</a:t>
            </a:r>
          </a:p>
          <a:p>
            <a:r>
              <a:rPr lang="en-GB" dirty="0" smtClean="0"/>
              <a:t>Not so straightforward how to organize all the components</a:t>
            </a:r>
          </a:p>
          <a:p>
            <a:r>
              <a:rPr lang="en-GB" dirty="0" smtClean="0"/>
              <a:t>A</a:t>
            </a:r>
            <a:r>
              <a:rPr lang="en-US" dirty="0" smtClean="0"/>
              <a:t> challenging software engineering problem</a:t>
            </a:r>
          </a:p>
          <a:p>
            <a:pPr lvl="1"/>
            <a:r>
              <a:rPr lang="en-GB" dirty="0" smtClean="0"/>
              <a:t>Reliability</a:t>
            </a:r>
          </a:p>
          <a:p>
            <a:pPr lvl="1"/>
            <a:r>
              <a:rPr lang="en-GB" dirty="0" smtClean="0"/>
              <a:t>Backwards compatibility</a:t>
            </a:r>
          </a:p>
          <a:p>
            <a:pPr lvl="1"/>
            <a:r>
              <a:rPr lang="en-GB" dirty="0" smtClean="0"/>
              <a:t>Extensibility</a:t>
            </a:r>
          </a:p>
          <a:p>
            <a:pPr lvl="1"/>
            <a:r>
              <a:rPr lang="en-GB" dirty="0" smtClean="0"/>
              <a:t>Portability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OS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416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7" y="1440000"/>
            <a:ext cx="5734769" cy="4680000"/>
          </a:xfrm>
        </p:spPr>
        <p:txBody>
          <a:bodyPr/>
          <a:lstStyle/>
          <a:p>
            <a:r>
              <a:rPr lang="en-GB" dirty="0" smtClean="0"/>
              <a:t>Traditional OS structure</a:t>
            </a:r>
          </a:p>
          <a:p>
            <a:pPr lvl="1"/>
            <a:r>
              <a:rPr lang="en-GB" dirty="0" smtClean="0"/>
              <a:t>Single program includes all kernel </a:t>
            </a:r>
            <a:r>
              <a:rPr lang="en-GB" dirty="0" smtClean="0"/>
              <a:t>code </a:t>
            </a:r>
            <a:r>
              <a:rPr lang="en-GB" dirty="0" smtClean="0"/>
              <a:t>and offers all OS services</a:t>
            </a:r>
          </a:p>
          <a:p>
            <a:pPr lvl="1"/>
            <a:r>
              <a:rPr lang="en-GB" dirty="0" smtClean="0"/>
              <a:t>System calls</a:t>
            </a:r>
          </a:p>
          <a:p>
            <a:pPr lvl="1"/>
            <a:r>
              <a:rPr lang="en-GB" dirty="0" smtClean="0"/>
              <a:t>Fast and efficient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Less portable and difficult to maintain</a:t>
            </a:r>
          </a:p>
          <a:p>
            <a:pPr lvl="1"/>
            <a:r>
              <a:rPr lang="en-GB" dirty="0" smtClean="0"/>
              <a:t>Minor bugs can crash the entire system!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Unix and Unix-like </a:t>
            </a:r>
            <a:r>
              <a:rPr lang="en-GB" dirty="0" err="1" smtClean="0"/>
              <a:t>OSes</a:t>
            </a:r>
            <a:endParaRPr lang="en-GB" dirty="0" smtClean="0"/>
          </a:p>
          <a:p>
            <a:pPr lvl="1"/>
            <a:r>
              <a:rPr lang="en-GB" dirty="0" smtClean="0"/>
              <a:t>Linux with loadable modules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Monolithic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771" y="1616240"/>
            <a:ext cx="5781943" cy="396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471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5574349" cy="4680000"/>
          </a:xfrm>
        </p:spPr>
        <p:txBody>
          <a:bodyPr/>
          <a:lstStyle/>
          <a:p>
            <a:r>
              <a:rPr lang="en-GB" dirty="0" smtClean="0"/>
              <a:t>Minimal Kernel</a:t>
            </a:r>
          </a:p>
          <a:p>
            <a:pPr lvl="1"/>
            <a:r>
              <a:rPr lang="en-GB" dirty="0" smtClean="0"/>
              <a:t>Kernel design is simplified (privilege modes only)</a:t>
            </a:r>
          </a:p>
          <a:p>
            <a:pPr lvl="1"/>
            <a:r>
              <a:rPr lang="en-GB" dirty="0" smtClean="0"/>
              <a:t>User-space servers (may be privileged but usually unprivileged)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Rapid development, unit testing, easy maintenance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Huge memory footprint</a:t>
            </a:r>
          </a:p>
          <a:p>
            <a:pPr lvl="1"/>
            <a:r>
              <a:rPr lang="en-GB" dirty="0" smtClean="0"/>
              <a:t>Frequent context switching and </a:t>
            </a:r>
            <a:r>
              <a:rPr lang="en-GB" dirty="0" smtClean="0"/>
              <a:t>inter-process </a:t>
            </a:r>
            <a:r>
              <a:rPr lang="en-GB" dirty="0" smtClean="0"/>
              <a:t>communication</a:t>
            </a:r>
          </a:p>
          <a:p>
            <a:pPr lvl="1"/>
            <a:r>
              <a:rPr lang="en-GB" dirty="0" smtClean="0"/>
              <a:t>Not easy to implement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Microkernel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809" y="1557789"/>
            <a:ext cx="6076615" cy="399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9792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E6E82D6-7FB8-4D99-A7B6-3C5BB1D894B9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f2ad5090-61a8-4b8c-ab70-68f4ff4d1933"/>
    <ds:schemaRef ds:uri="http://purl.org/dc/terms/"/>
    <ds:schemaRef ds:uri="http://schemas.microsoft.com/sharepoint/v3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2008</TotalTime>
  <Words>833</Words>
  <Application>Microsoft Office PowerPoint</Application>
  <PresentationFormat>Custom</PresentationFormat>
  <Paragraphs>162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ARM PPT Template 2014 Public</vt:lpstr>
      <vt:lpstr>OS Overview</vt:lpstr>
      <vt:lpstr>Previous</vt:lpstr>
      <vt:lpstr>OS Components</vt:lpstr>
      <vt:lpstr>Process</vt:lpstr>
      <vt:lpstr>Memory</vt:lpstr>
      <vt:lpstr>Files and I/O</vt:lpstr>
      <vt:lpstr>OS Structure</vt:lpstr>
      <vt:lpstr>Monolithic</vt:lpstr>
      <vt:lpstr>Microkernel</vt:lpstr>
      <vt:lpstr>OS Structure</vt:lpstr>
      <vt:lpstr>Types of OSes</vt:lpstr>
      <vt:lpstr>Types of OSes</vt:lpstr>
      <vt:lpstr>Types of OSes</vt:lpstr>
      <vt:lpstr>Embedded Operating System</vt:lpstr>
      <vt:lpstr>RTOS on Embedded System vs. Super Loop</vt:lpstr>
      <vt:lpstr>RTOS for This Course</vt:lpstr>
      <vt:lpstr>Next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 Guan</dc:creator>
  <cp:lastModifiedBy>Tom Cottee Gillbe</cp:lastModifiedBy>
  <cp:revision>78</cp:revision>
  <dcterms:created xsi:type="dcterms:W3CDTF">2014-05-28T16:14:06Z</dcterms:created>
  <dcterms:modified xsi:type="dcterms:W3CDTF">2014-07-28T09:27:55Z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